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303" r:id="rId2"/>
    <p:sldId id="306" r:id="rId3"/>
    <p:sldId id="304" r:id="rId4"/>
    <p:sldId id="305" r:id="rId5"/>
    <p:sldId id="310" r:id="rId6"/>
    <p:sldId id="307" r:id="rId7"/>
    <p:sldId id="309" r:id="rId8"/>
    <p:sldId id="308" r:id="rId9"/>
    <p:sldId id="31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DCE577-47C5-414A-A3B8-0D41E019176B}">
          <p14:sldIdLst>
            <p14:sldId id="303"/>
            <p14:sldId id="306"/>
            <p14:sldId id="304"/>
            <p14:sldId id="305"/>
            <p14:sldId id="310"/>
            <p14:sldId id="307"/>
            <p14:sldId id="309"/>
            <p14:sldId id="308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0F81B-B6E2-7B85-8DC9-9ED585158039}" v="236" dt="2022-03-29T18:33:58.738"/>
    <p1510:client id="{F9CD7E11-0987-4315-91C7-1468AA8FC6B0}" v="18" dt="2022-03-29T21:36:28.553"/>
  </p1510:revLst>
</p1510:revInfo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2F003-2C2F-44F8-9667-A96AD18152F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922005-71F4-4C78-8D06-578865AE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C59E4C-0670-41CA-9065-A75D3224F7EB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85D019-D37F-4ED4-9BDF-0B06A2A04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5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56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1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58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51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87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5D019-D37F-4ED4-9BDF-0B06A2A04F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9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3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2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8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7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7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501F-6C9D-49A7-9166-713087E23D18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172200"/>
            <a:ext cx="4353756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4143327" cy="572938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8:00am-9:15am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Cross National Comparisons of Aging and the Life Course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Steven Haas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Session: Neighborhoods, Housing and Inequality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Race, Housing Policy, and the Demographic and Spatial Structure of Modern Housing Programs: Who Receives Rental Assistance and Where Do They Live?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Andrew Fenelon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Spatial Mobility and Neighborhood Change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Corina Graif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Discussant 2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Megan Evans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Migration, Gender, and Families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Jennifer Glick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Flash: Children, Adolescents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Mental Health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Child Protective Services, Foster Care, and the Timing of Psychiatric Events Among Maltreated Adolescents: A Cohort Study.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ichael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Caniglia, R. Kennedy, Sarah Font</a:t>
            </a:r>
            <a:r>
              <a:rPr lang="en-US" sz="12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9:45am – 11:00am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in Rural America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Discussant: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Raeven Chandler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29860" y="5886959"/>
            <a:ext cx="4277014" cy="974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AFEC9-6F71-486C-9F74-914B2776E3A3}"/>
              </a:ext>
            </a:extLst>
          </p:cNvPr>
          <p:cNvSpPr txBox="1"/>
          <p:nvPr/>
        </p:nvSpPr>
        <p:spPr>
          <a:xfrm>
            <a:off x="4652874" y="964582"/>
            <a:ext cx="4359437" cy="28805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11:30am-12:45am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Social and Economic Consequences of Population Aging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Melissa Hardy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Discussant: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Andrew Fenelon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Gender Norms and Attitudes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Nancy Luke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Session: Place, Environment, and Cognitive Health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Unmet Need for Caregiving Among Older Adults in Europe.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Ashton Verdery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 Wu,  R. Margolis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PRI@PAA: Thursday Morning</a:t>
            </a:r>
          </a:p>
        </p:txBody>
      </p:sp>
    </p:spTree>
    <p:extLst>
      <p:ext uri="{BB962C8B-B14F-4D97-AF65-F5344CB8AC3E}">
        <p14:creationId xmlns:p14="http://schemas.microsoft.com/office/powerpoint/2010/main" val="155397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29860" y="5886959"/>
            <a:ext cx="4277014" cy="974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AFEC9-6F71-486C-9F74-914B2776E3A3}"/>
              </a:ext>
            </a:extLst>
          </p:cNvPr>
          <p:cNvSpPr txBox="1"/>
          <p:nvPr/>
        </p:nvSpPr>
        <p:spPr>
          <a:xfrm>
            <a:off x="429860" y="961677"/>
            <a:ext cx="4227387" cy="50618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2:00pm-3:15pm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/>
                <a:ea typeface="Calibri"/>
                <a:cs typeface="Calibri"/>
              </a:rPr>
              <a:t>Session: Social Institutions and Population Health</a:t>
            </a: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 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/>
                <a:ea typeface="Calibri"/>
                <a:cs typeface="Calibri"/>
              </a:rPr>
              <a:t>Exploring the Veteran–Civilian Health Crossover</a:t>
            </a:r>
            <a:r>
              <a:rPr lang="en-US" sz="12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Mary Roberts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a typeface="+mn-lt"/>
                <a:cs typeface="+mn-lt"/>
              </a:rPr>
              <a:t>Session: Critical Approaches to Fertility and Family Planning Indicators</a:t>
            </a:r>
            <a:endParaRPr lang="en-US" sz="1200" dirty="0">
              <a:solidFill>
                <a:schemeClr val="tx2"/>
              </a:solidFill>
              <a:ea typeface="+mn-lt"/>
              <a:cs typeface="+mn-lt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Nomenclature Nonsense? A Qualitative Exploration of Contraceptive Definition and Classification by Respondents in Four African Countries E. Zulu,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</a:t>
            </a:r>
            <a:r>
              <a:rPr lang="en-US" sz="1200" b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Dodoo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J.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Atwebembeire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M. Peterson; N. D.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Dodoo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N. Alhassan, N.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Madise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2:00pm-3:30pm</a:t>
            </a: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Flash: Innovative Methods in Demographic Research on Gender, Family, and Sexual Minorities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Gendered Challenges in Computer Science, Engineering, and Math: Technical or Interpersonal Blockades?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Park; J. Rosenberger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J. Yin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Damaske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McHale</a:t>
            </a:r>
            <a:endParaRPr lang="en-US" sz="1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PRI@PAA: Thursday Afternoon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85CC2F-2AD2-41DF-B3DD-CA36BFD23569}"/>
              </a:ext>
            </a:extLst>
          </p:cNvPr>
          <p:cNvSpPr txBox="1"/>
          <p:nvPr/>
        </p:nvSpPr>
        <p:spPr>
          <a:xfrm>
            <a:off x="4843297" y="961677"/>
            <a:ext cx="4168182" cy="58341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3:45pm-5:00pm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/>
                <a:ea typeface="Calibri"/>
                <a:cs typeface="Calibri"/>
              </a:rPr>
              <a:t>Session: Public Policy and Child Well-Being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State Support Policies and Children’s Living Arrangements. </a:t>
            </a: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M. Potter, S. Font</a:t>
            </a:r>
            <a:r>
              <a:rPr lang="en-US" sz="12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, and </a:t>
            </a: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T. Littleton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a typeface="+mn-lt"/>
                <a:cs typeface="+mn-lt"/>
              </a:rPr>
              <a:t>Session: Poverty and Public Policy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 Earnings, Stable Benefits? An Examination of How Social Programs Respond to Household Earnings Volatility.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Pelletier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</a:t>
            </a:r>
            <a:r>
              <a:rPr lang="en-US" sz="12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Wething</a:t>
            </a: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Contextual Influences on Fertility and Family Planning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Persistently High Fertility in a Low-Fertility Context: How Do America’s Amish Heterogeneously Respond to Fertility-Reducing Structural Incentives?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Anderson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Hayward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Chi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Shenk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Zhou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5:30-6:45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New Immigrant Destinations in Global Perspective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Typology of Immigrant Destinations in the United States: A Spatiotemporal Perspective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Wirth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G.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7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8307256" cy="5713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Session 2: Family Demography, Population Development and Environment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10:00am-11:30am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P2-8: Double the Trouble: Stress Reactivity, Marital Satisfaction, and Marital Support in Same-Sex and Different-Sex Couples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Almeida, The Pennsylvania State University; D. </a:t>
            </a:r>
            <a:r>
              <a:rPr lang="en-US" sz="1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Umberson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University of Texas at Austin; H. W. Chai, University of Texas at Austin; S. </a:t>
            </a:r>
            <a:r>
              <a:rPr lang="en-US" sz="1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Mernitz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University of Texas at Austin.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P2-12: Disaster Migration and Social Capitals: Results From the Meta-Analysis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Chi, Pennsylvania State University; Y. Feng.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P2-34: Racial-Ethnic Differences in the Division of Care Work, Housework, and Employment Among Black, Hispanic, and White Couples in the United States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Pojman; L. Pessin, Pennsylvania State University.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P2-42: Does Relationship Churning and Complexity Undermine Later Family Religious Practice? Evidence From Add Health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Smith, The Pennsylvania State University.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P2-61: Migration and Climate Change and Variability in the Contiguous United States at the County Level, 1970–2010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Thiede, Pennsylvania State University; G. Chi, Pennsylvania State University; S. Zhou, Pennsylvania State University.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P2-80: Climate Change and Food Security in Ethiopia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Gray, University of North Carolina at Chapel Hill; H. Randell, Pennsylvania State University; S. </a:t>
            </a:r>
            <a:r>
              <a:rPr lang="en-US" sz="1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Ghebremicael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Session 3: Fertility, Family Planning, Sexual Behavior and Reproductive Health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P3-75 Who Receives Support During Pregnancy? Disparities in Social Support by Intendedness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 Newmyer, Pennsylvania State University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08071" y="5896323"/>
            <a:ext cx="4295014" cy="938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 Posters! </a:t>
            </a:r>
          </a:p>
        </p:txBody>
      </p:sp>
    </p:spTree>
    <p:extLst>
      <p:ext uri="{BB962C8B-B14F-4D97-AF65-F5344CB8AC3E}">
        <p14:creationId xmlns:p14="http://schemas.microsoft.com/office/powerpoint/2010/main" val="395921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8307256" cy="526721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Poster Session 4: Health and Health Behavior</a:t>
            </a:r>
            <a:endParaRPr lang="en-US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Thursday 4:30-6:00pm</a:t>
            </a:r>
            <a:endParaRPr lang="en-US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endParaRPr lang="en-US" sz="1200" b="1" dirty="0">
              <a:ea typeface="+mn-lt"/>
              <a:cs typeface="+mn-lt"/>
            </a:endParaRPr>
          </a:p>
          <a:p>
            <a:r>
              <a:rPr lang="en-US" sz="1200" b="1" dirty="0">
                <a:solidFill>
                  <a:schemeClr val="tx2"/>
                </a:solidFill>
                <a:ea typeface="+mn-lt"/>
                <a:cs typeface="+mn-lt"/>
              </a:rPr>
              <a:t>P4-9: Opioid-Use Timing, Duration, and Health Outcomes, 1976–2017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A. Chapman,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Pennsylvania State University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</a:p>
          <a:p>
            <a:pPr lvl="1"/>
            <a:endParaRPr lang="en-US" sz="1200" dirty="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1200" b="1" dirty="0">
                <a:solidFill>
                  <a:schemeClr val="tx2"/>
                </a:solidFill>
                <a:ea typeface="+mn-lt"/>
                <a:cs typeface="+mn-lt"/>
              </a:rPr>
              <a:t>P4-17: Effects of Disability Benefits on Health Status and Demand of Health Care Services</a:t>
            </a:r>
          </a:p>
          <a:p>
            <a:pPr lvl="1"/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A. Quijano-Ruiz; M. A. Faytong Haro,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The Pennsylvania State University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; O. Galarraga,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Brown University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</a:p>
          <a:p>
            <a:pPr lvl="1"/>
            <a:endParaRPr lang="en-US" sz="1200" dirty="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1200" b="1" dirty="0">
                <a:solidFill>
                  <a:schemeClr val="tx2"/>
                </a:solidFill>
                <a:ea typeface="+mn-lt"/>
                <a:cs typeface="+mn-lt"/>
              </a:rPr>
              <a:t>P4-18: Health, Suicidal Thoughts, and the Life Course: How Worsening Health Emerges as a Determinant of Suicide Ideation During the Young-Adult Life Course</a:t>
            </a:r>
            <a:endParaRPr lang="en-US" b="1" dirty="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A. Fenelon,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Pennsylvania State University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; C. Graham,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The Pennsylvania State University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</a:p>
          <a:p>
            <a:endParaRPr lang="en-US" sz="1200" dirty="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1200" b="1" dirty="0">
                <a:solidFill>
                  <a:schemeClr val="tx2"/>
                </a:solidFill>
                <a:ea typeface="+mn-lt"/>
                <a:cs typeface="+mn-lt"/>
              </a:rPr>
              <a:t>P4-21: Increasing Health Insurance Enrolment in Low- and Middle-Income Countries: What Works, What Does Not, and Research Gaps</a:t>
            </a:r>
            <a:endParaRPr lang="en-US" b="1" dirty="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N. James; Y. Acharya,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The Pennsylvania State University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</a:p>
          <a:p>
            <a:endParaRPr lang="en-US" sz="1200" dirty="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1200" b="1" dirty="0">
                <a:solidFill>
                  <a:schemeClr val="tx2"/>
                </a:solidFill>
                <a:ea typeface="+mn-lt"/>
                <a:cs typeface="+mn-lt"/>
              </a:rPr>
              <a:t>P4-31: Migration and the Left Behind: High Outmigration Communities Associated With More Depressive Symptoms Among Older Adults</a:t>
            </a:r>
            <a:endParaRPr lang="en-US" b="1" dirty="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A. Matos-Moreno,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Pennsylvania State University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; C. Mendes de Leon; E. Villamor,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University of Michigan School of Public Health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; L. Wang,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University of Michigan School of Public Health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; N. Mehta, </a:t>
            </a:r>
            <a:r>
              <a:rPr lang="en-US" sz="1200" i="1" dirty="0">
                <a:solidFill>
                  <a:schemeClr val="tx2"/>
                </a:solidFill>
                <a:ea typeface="+mn-lt"/>
                <a:cs typeface="+mn-lt"/>
              </a:rPr>
              <a:t>University of Texas Medical Branch at Galveston</a:t>
            </a:r>
            <a:r>
              <a:rPr lang="en-US" sz="12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</a:p>
          <a:p>
            <a:pPr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P4-37: Coal Country Despair: A Contextual Comparison of Mining Counties Across the United States</a:t>
            </a:r>
            <a:endParaRPr lang="en-US" sz="1200" dirty="0">
              <a:solidFill>
                <a:schemeClr val="tx2"/>
              </a:solidFill>
              <a:latin typeface="Calibri"/>
              <a:ea typeface="Calibri"/>
              <a:cs typeface="+mn-lt"/>
            </a:endParaRPr>
          </a:p>
          <a:p>
            <a:pPr lvl="1"/>
            <a:r>
              <a:rPr lang="en-US" sz="12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A. Shetler, </a:t>
            </a:r>
            <a:r>
              <a:rPr lang="en-US" sz="1200" i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Pennsylvania State University</a:t>
            </a:r>
            <a:r>
              <a:rPr lang="en-US" sz="12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; A. Bodenhamer, </a:t>
            </a:r>
            <a:r>
              <a:rPr lang="en-US" sz="1200" i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Radford University</a:t>
            </a:r>
            <a:r>
              <a:rPr lang="en-US" sz="12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; R. Chandler, </a:t>
            </a:r>
            <a:r>
              <a:rPr lang="en-US" sz="1200" i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Pennsylvania State University</a:t>
            </a:r>
            <a:r>
              <a:rPr lang="en-US" sz="12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.</a:t>
            </a:r>
            <a:endParaRPr lang="en-US" sz="1200" dirty="0">
              <a:solidFill>
                <a:schemeClr val="tx2"/>
              </a:solidFill>
              <a:latin typeface="Calibri"/>
              <a:ea typeface="Calibri"/>
              <a:cs typeface="+mn-lt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08071" y="5896323"/>
            <a:ext cx="4295014" cy="938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 Posters! </a:t>
            </a:r>
          </a:p>
        </p:txBody>
      </p:sp>
    </p:spTree>
    <p:extLst>
      <p:ext uri="{BB962C8B-B14F-4D97-AF65-F5344CB8AC3E}">
        <p14:creationId xmlns:p14="http://schemas.microsoft.com/office/powerpoint/2010/main" val="34312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8307256" cy="217405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Poster Session 7: Mortality and Morbidity, COVID-19, data, and methods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Friday 2:30-4:00pm</a:t>
            </a:r>
            <a:endParaRPr lang="en-US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P7-1: The Impact of Perinatal Mental Illness, Opioid Use Disorder, and Dual Diagnosis on Early CPS Referral</a:t>
            </a:r>
          </a:p>
          <a:p>
            <a:pPr lvl="1"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12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Ablaberdieva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D. Ehrenthal; 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 Berger.</a:t>
            </a: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P7-51: A Difference-in-Difference Analysis of COVID-19 Widowhood and Mental Health</a:t>
            </a:r>
          </a:p>
          <a:p>
            <a:pPr lvl="1"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Verdery; 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Smith-Greenaway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H. Wang; 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Margolis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</a:t>
            </a:r>
            <a:r>
              <a:rPr lang="en-US" sz="1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Bauldry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08071" y="5896323"/>
            <a:ext cx="4295014" cy="938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 Posters! </a:t>
            </a:r>
          </a:p>
        </p:txBody>
      </p:sp>
    </p:spTree>
    <p:extLst>
      <p:ext uri="{BB962C8B-B14F-4D97-AF65-F5344CB8AC3E}">
        <p14:creationId xmlns:p14="http://schemas.microsoft.com/office/powerpoint/2010/main" val="18766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4143327" cy="482093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8:00am-9:15am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Networks and Support Across the Life Course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Role of Social Aspects of Occupation Across the Life Course in Older Adult Loneliness, Depression, and Cognition.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Sheftel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Session: High Fertility: Causes, Consequences, Variation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Mary Shenk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Early Life Health in Low- and Middle-Income Countries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Defecation, Livestock Ownership, and Child Nutritional Status in India.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Yang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 Xu;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A. </a:t>
            </a:r>
            <a:r>
              <a:rPr lang="en-US" sz="1200" b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Faytong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b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Haro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N. Luke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W. Rose;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Y. Acharya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Flash: Geographic Differences in Mortality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Natural Resource Dependence and Population Health in the United States: Patterns and Pathways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12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Graefe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12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Tickamyer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Thiede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J. T. Mueller; K. </a:t>
            </a:r>
            <a:r>
              <a:rPr lang="en-US" sz="1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Schafft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Flash: Children, Adolescents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Mental Health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Child Protective Services, Foster Care, and the Timing of Psychiatric Events Among Maltreated Adolescents: A Cohort Study.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ichael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Caniglia, R. Kennedy, Sarah Font</a:t>
            </a:r>
            <a:r>
              <a:rPr lang="en-US" sz="12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29859" y="5886959"/>
            <a:ext cx="4359437" cy="974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AFEC9-6F71-486C-9F74-914B2776E3A3}"/>
              </a:ext>
            </a:extLst>
          </p:cNvPr>
          <p:cNvSpPr txBox="1"/>
          <p:nvPr/>
        </p:nvSpPr>
        <p:spPr>
          <a:xfrm>
            <a:off x="4652874" y="964582"/>
            <a:ext cx="4359437" cy="53108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9:45am-11:00am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Changing Trends in Families</a:t>
            </a:r>
          </a:p>
          <a:p>
            <a:pPr lvl="1">
              <a:lnSpc>
                <a:spcPct val="107000"/>
              </a:lnSpc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Valarie King </a:t>
            </a:r>
          </a:p>
          <a:p>
            <a:pPr lvl="1">
              <a:lnSpc>
                <a:spcPct val="107000"/>
              </a:lnSpc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Discussant: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Robert Schoen 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Using a demographic lens to understand the causes and consequences of obesity 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Obesity a Predictor of Suicide Ideation? An Exploration of the Relationship Between Weight Status and Suicide Ideation Among Young Adults.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Graham,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Frisco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Session: Place, Environment, and Cognitive Health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Unmet Need for Caregiving Among Older Adults in Europe.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Ashton Verdery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 Wu,  R. Margolis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Health, Development, and Environment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Heather Randell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Social Networks and Health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Haowei Wang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Life Course Trends, effects, and patterns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Heterogeneous Origin and Destination Education Effects on Health Over the Life Course: Evidence From the Panel Study of Income Dynamics. L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Wei; L. Luo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PRI@PAA: Friday Morning</a:t>
            </a:r>
          </a:p>
        </p:txBody>
      </p:sp>
    </p:spTree>
    <p:extLst>
      <p:ext uri="{BB962C8B-B14F-4D97-AF65-F5344CB8AC3E}">
        <p14:creationId xmlns:p14="http://schemas.microsoft.com/office/powerpoint/2010/main" val="348252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4143327" cy="552458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9:45am-11:15am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Flash: Housing Transitions, Instability and Disparities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 Insecurity and Perceived Health Status: Moderation by Education and Race.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Bhat; A. Santos-Lozada; A. Fenelon; D. Almeida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Flash: Pathways to Infant and Child Health and Mortality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Overdoses Amid the Deaths-of-Despair Epidemic: Racial and Ethnic Differences in Intergenerational and Network Diffusion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12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Seto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C. Graif; V. </a:t>
            </a:r>
            <a:r>
              <a:rPr lang="en-US" sz="12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Honavar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11:30am-12:45pm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Residential Mobility and Displacement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Megan Evans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2:00-3:15pm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Advances in Forecasting and Projection of Demographic Outcomes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Discussant: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Ashton Verdery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Innovative Data and Methods for Population and Environmental Research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Environmental Perception Matter? Using Twitter Data to Explore the Mediating Effects of Environmental Risk Perception on Out-Migration From Coastal Alaska.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Chi; J. Miller; J. Yin.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29859" y="5886959"/>
            <a:ext cx="4359437" cy="974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AFEC9-6F71-486C-9F74-914B2776E3A3}"/>
              </a:ext>
            </a:extLst>
          </p:cNvPr>
          <p:cNvSpPr txBox="1"/>
          <p:nvPr/>
        </p:nvSpPr>
        <p:spPr>
          <a:xfrm>
            <a:off x="4652874" y="964582"/>
            <a:ext cx="4359437" cy="35940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2:00pm-3:15pm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COVID-19: Intersecting Inequalities</a:t>
            </a:r>
          </a:p>
          <a:p>
            <a:pPr lvl="1">
              <a:lnSpc>
                <a:spcPct val="107000"/>
              </a:lnSpc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Discussant: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Alexis Santos-Lozada</a:t>
            </a:r>
          </a:p>
          <a:p>
            <a:pPr lvl="1">
              <a:lnSpc>
                <a:spcPct val="107000"/>
              </a:lnSpc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Education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Increasing Racial/Ethnic Disparity in Exclusionary School Discipline in Four Cohorts of Youth in the United States.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Freelin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2:00pm-3:30pm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Session: Flash: Birth Intervals and Birth Timing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Lauren Newmyer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3:45 PM - 5:00 PM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Spatial Demography: Networks, Mobility, and Exposure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Stephen Matthews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PRI@PAA: Friday continued</a:t>
            </a:r>
          </a:p>
        </p:txBody>
      </p:sp>
    </p:spTree>
    <p:extLst>
      <p:ext uri="{BB962C8B-B14F-4D97-AF65-F5344CB8AC3E}">
        <p14:creationId xmlns:p14="http://schemas.microsoft.com/office/powerpoint/2010/main" val="12730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8198492" cy="5190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Session 5: Migration, Urbanization, Neighborhoods, Race and Ethnicity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8:00-9:30am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P5-3: Troubling the Tract: Measuring Neighborhood Effects on Airborne Lead Exposure Using School Attendance Zone Boundaries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Southern; C. Fowler, Penn State University; E. Frankenberg, The Pennsylvania State University ; R. Buck; S. </a:t>
            </a:r>
            <a:r>
              <a:rPr lang="en-US" sz="1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Asson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Pennsylvania State University 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P5-7: Racialized Place-Making: An Investigation Into the Creation of HOLC’s Residential Security Maps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Evans, Pennsylvania State University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P5-26: A Gendered (R)evolution: Intergenerational Educational Attainment Among Children of Immigrants Across the Twentieth Century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 Lowrey, The Pennsylvania State University.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P5-38: The Long-Term Effects of Housing Insecurity on Physical and Mental Health in Young Adulthood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Fenelon, Pennsylvania State University; M. Roberts, Pennsylvania State University.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P5-60: Census Unbound: Geolocating the Complete 1990, 2000, and 2010 U.S. Censuses to Support Time-Invariant Geographies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Fowler, Penn State University; D. Van Riper, Minnesota Population Center, University of Minnesota; J. </a:t>
            </a:r>
            <a:r>
              <a:rPr lang="en-US" sz="1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Gaboardi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Oak Ridge National Laboratory; J. Schroeder, Minnesota Population Center, University of Minnesota.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P5-82: Left-Behind Children in Rural China: Nutrition and Health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Xu, Pennsylvania State University.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 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08071" y="5896323"/>
            <a:ext cx="4295014" cy="938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 Posters! </a:t>
            </a:r>
          </a:p>
        </p:txBody>
      </p:sp>
    </p:spTree>
    <p:extLst>
      <p:ext uri="{BB962C8B-B14F-4D97-AF65-F5344CB8AC3E}">
        <p14:creationId xmlns:p14="http://schemas.microsoft.com/office/powerpoint/2010/main" val="276018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9DE6F13-BD5D-4B22-BDF2-7BC89A978B4E}"/>
              </a:ext>
            </a:extLst>
          </p:cNvPr>
          <p:cNvSpPr txBox="1">
            <a:spLocks/>
          </p:cNvSpPr>
          <p:nvPr/>
        </p:nvSpPr>
        <p:spPr>
          <a:xfrm>
            <a:off x="900629" y="3527003"/>
            <a:ext cx="7924800" cy="25932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sz="2000" i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29773-1F9B-428C-A1B6-4A2413DAA63D}"/>
              </a:ext>
            </a:extLst>
          </p:cNvPr>
          <p:cNvSpPr txBox="1"/>
          <p:nvPr/>
        </p:nvSpPr>
        <p:spPr>
          <a:xfrm>
            <a:off x="428673" y="961677"/>
            <a:ext cx="4143327" cy="50475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9:15am-10:30am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Spatial Modeling in Demography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Stephen Matthews </a:t>
            </a:r>
          </a:p>
          <a:p>
            <a:pPr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11:00am-12:15pm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Climate Change and the well-being of children and youth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Climatic Conditions and Food Security in Tanzania. C. Gray; E.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Shayo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H. Randell</a:t>
            </a:r>
            <a:endParaRPr lang="en-US" sz="1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Historical Demography: methods and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Rainfall and Temperature and Life Outcomes in the United States, 1900–1940.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Thiede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C. Gray; J. Jackson.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Session: Fertility and COVID-19 in the United States, Europe and Latin America.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Subnational Fertility and the COVID-19 Pandemic in Colombia and Brazil, 2010–2021. A. Castro, B. P.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Urdinola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E. Acosta; I. Pardo;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N. Sacco.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COVID-19 Related Mortality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Chair: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Aarti Bhat</a:t>
            </a:r>
          </a:p>
          <a:p>
            <a:pPr lvl="1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Discussant: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Kendal Lowrey</a:t>
            </a:r>
          </a:p>
          <a:p>
            <a:pPr lvl="1"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47829DD-D676-4A46-827D-7FA47AAC0386}"/>
              </a:ext>
            </a:extLst>
          </p:cNvPr>
          <p:cNvSpPr txBox="1"/>
          <p:nvPr/>
        </p:nvSpPr>
        <p:spPr>
          <a:xfrm>
            <a:off x="429859" y="5886959"/>
            <a:ext cx="4359437" cy="974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tx2"/>
              </a:solidFill>
              <a:latin typeface="Calibri" panose="020F0502020204030204" pitchFamily="34" charset="0"/>
              <a:cs typeface="Calibri"/>
            </a:endParaRPr>
          </a:p>
          <a:p>
            <a:endParaRPr lang="en-US" sz="11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PRI is supported by the Pennsylvania State University and the Eunice Kennedy Shriver National Institute of Child Health and Human Development (P2C HD041025)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AFEC9-6F71-486C-9F74-914B2776E3A3}"/>
              </a:ext>
            </a:extLst>
          </p:cNvPr>
          <p:cNvSpPr txBox="1"/>
          <p:nvPr/>
        </p:nvSpPr>
        <p:spPr>
          <a:xfrm>
            <a:off x="4652874" y="964582"/>
            <a:ext cx="4359437" cy="488236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11:00am-12:15pm continued….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Kinship Dynamics and Inequality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Kinship Demography: Review and Key Areas for Future Development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A. Verdery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Alburez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-Gutierrez, E.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Zagheni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E. Smith-Greenaway; H. Caswell,  M. Kolk, N.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Barban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R. Margolis; X. Song.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Session: Abortion Trends in the United States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Abortion Access, Child Maltreatment, and Foster Care Entries.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Potter.</a:t>
            </a:r>
            <a:endParaRPr lang="en-US" sz="1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Morbidity, Mortality, and Climate Change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 Weather Events and Adverse Birth Outcomes: Evidence From Brazil. </a:t>
            </a:r>
            <a:r>
              <a:rPr lang="en-US" sz="1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Randell, 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 Grace, T. </a:t>
            </a:r>
            <a:r>
              <a:rPr lang="en-US" sz="12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Tartalha</a:t>
            </a:r>
            <a:r>
              <a:rPr lang="en-US" sz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Lombardi.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12:45-2:00pm</a:t>
            </a:r>
            <a:endParaRPr lang="en-US" sz="1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Session: Investments in Childhood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Assistance, Employment, and the Transition to Adulthood Among Children Maltreated During Early Adolescence. </a:t>
            </a:r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Caniglia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8CF8C-7A71-4CBB-99C4-9FEB388E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60" y="0"/>
            <a:ext cx="4359437" cy="9616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BDD13C-206A-45BD-83E4-F32D243B5DEA}"/>
              </a:ext>
            </a:extLst>
          </p:cNvPr>
          <p:cNvSpPr txBox="1"/>
          <p:nvPr/>
        </p:nvSpPr>
        <p:spPr>
          <a:xfrm>
            <a:off x="4863029" y="109251"/>
            <a:ext cx="376413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PRI@PAA: Saturday</a:t>
            </a:r>
          </a:p>
        </p:txBody>
      </p:sp>
    </p:spTree>
    <p:extLst>
      <p:ext uri="{BB962C8B-B14F-4D97-AF65-F5344CB8AC3E}">
        <p14:creationId xmlns:p14="http://schemas.microsoft.com/office/powerpoint/2010/main" val="214365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82"/>
    </mc:Choice>
    <mc:Fallback xmlns="">
      <p:transition spd="slow" advTm="47982"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2418</Words>
  <Application>Microsoft Office PowerPoint</Application>
  <PresentationFormat>On-screen Show (4:3)</PresentationFormat>
  <Paragraphs>223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Pennsylvania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Eickstedt</dc:creator>
  <cp:lastModifiedBy>Glick, Jennifer Elyse</cp:lastModifiedBy>
  <cp:revision>76</cp:revision>
  <cp:lastPrinted>2019-11-10T21:31:40Z</cp:lastPrinted>
  <dcterms:created xsi:type="dcterms:W3CDTF">2016-02-16T16:18:47Z</dcterms:created>
  <dcterms:modified xsi:type="dcterms:W3CDTF">2022-03-29T21:53:17Z</dcterms:modified>
</cp:coreProperties>
</file>